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331" r:id="rId3"/>
    <p:sldId id="336" r:id="rId4"/>
    <p:sldId id="337" r:id="rId5"/>
    <p:sldId id="338" r:id="rId6"/>
    <p:sldId id="362" r:id="rId7"/>
    <p:sldId id="361" r:id="rId8"/>
    <p:sldId id="328" r:id="rId9"/>
    <p:sldId id="342" r:id="rId10"/>
    <p:sldId id="341" r:id="rId11"/>
    <p:sldId id="343" r:id="rId12"/>
    <p:sldId id="350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нчаров Виктор Александрович" initials="Г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76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35FFFB1F-79CC-44C5-B7F5-3A9FDEC66893}" type="datetimeFigureOut">
              <a:rPr lang="ru-RU" smtClean="0"/>
              <a:pPr/>
              <a:t>28.11.22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F55F4DB3-C987-4BD4-875C-3B38C738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06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0936" y="2"/>
            <a:ext cx="2985620" cy="501096"/>
          </a:xfrm>
          <a:prstGeom prst="rect">
            <a:avLst/>
          </a:prstGeom>
        </p:spPr>
        <p:txBody>
          <a:bodyPr vert="horz" lIns="92721" tIns="46361" rIns="92721" bIns="46361" rtlCol="0"/>
          <a:lstStyle>
            <a:lvl1pPr algn="r">
              <a:defRPr sz="1100"/>
            </a:lvl1pPr>
          </a:lstStyle>
          <a:p>
            <a:fld id="{F6EE2975-3A49-4B55-95F0-3874B6F44EA2}" type="datetimeFigureOut">
              <a:rPr lang="ru-RU" smtClean="0"/>
              <a:pPr/>
              <a:t>28.11.22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1" tIns="46361" rIns="92721" bIns="4636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497" y="4759603"/>
            <a:ext cx="5511173" cy="4509861"/>
          </a:xfrm>
          <a:prstGeom prst="rect">
            <a:avLst/>
          </a:prstGeom>
        </p:spPr>
        <p:txBody>
          <a:bodyPr vert="horz" lIns="92721" tIns="46361" rIns="92721" bIns="4636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0936" y="9517593"/>
            <a:ext cx="2985620" cy="501095"/>
          </a:xfrm>
          <a:prstGeom prst="rect">
            <a:avLst/>
          </a:prstGeom>
        </p:spPr>
        <p:txBody>
          <a:bodyPr vert="horz" lIns="92721" tIns="46361" rIns="92721" bIns="46361" rtlCol="0" anchor="b"/>
          <a:lstStyle>
            <a:lvl1pPr algn="r">
              <a:defRPr sz="1100"/>
            </a:lvl1pPr>
          </a:lstStyle>
          <a:p>
            <a:fld id="{E6E50868-E48F-4C97-9454-7C791E8A4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675E7FD0-381D-42AF-8EFB-D446B6164194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FD58BEE-5225-4055-A571-B0E75454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06CEC98A-248C-4EB1-A1AA-93F65D817681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762A1F7-1E70-4808-A017-24BED303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3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B28C398-9C68-41C1-90D0-336548C94E3E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4864517-F813-4A71-BBBD-62D137714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EA8EF309-F6FF-4C3E-B2BA-CF9EF95C0ECA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8B632D75-0C0E-4DCD-93EA-F60136CB1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D22FCE6-4353-4DC7-9760-CFA83F873D6B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3BCFA49E-A023-4C6E-A019-D942D5878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BCA3454-7BB0-483E-B940-CBB598F9F5B4}" type="datetime1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EA63FD4-60FD-4EB9-B149-12270BE09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3A1C036-0BC4-4622-97EA-4426CC92FE4F}" type="datetime1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3D5A0A0-FAF6-4CF9-A201-635FE8E8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47B9BC04-8884-458A-A80E-4B7EECDF1179}" type="datetime1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FD3D739D-A030-4268-B252-9BBD10CB5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E2803F8-C1F8-4468-98E7-1180C8926053}" type="datetime1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7F02BBA1-0DBC-43A2-AF86-DF94E3280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2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1A1E60F-A1D2-40AD-93AC-429E00AF362B}" type="datetime1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C734F696-F67D-4F9A-8B9F-9E9BDB573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1D8DA278-9DB1-4383-9AC2-69DAD5B0DE31}" type="datetime1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ahoma" charset="0"/>
              </a:defRPr>
            </a:lvl1pPr>
          </a:lstStyle>
          <a:p>
            <a:pPr>
              <a:defRPr/>
            </a:pPr>
            <a:fld id="{23C45C49-E0D5-4F05-853E-FF96E9354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23F3B1E-4604-43FA-9A94-7B6EB0CF218F}" type="datetime1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D581038-2DDB-436D-882B-A3FD432CE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36512" y="-27384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2022 </a:t>
            </a: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44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32" y="6040578"/>
            <a:ext cx="85344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925727"/>
            <a:ext cx="8342064" cy="935321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sz="2400" b="1" dirty="0"/>
              <a:t>Особенности осуществления контрольной (надзорной) деятельности в 2022 </a:t>
            </a:r>
            <a:r>
              <a:rPr lang="ru-RU" sz="2400" b="1" dirty="0" smtClean="0"/>
              <a:t>году</a:t>
            </a:r>
            <a:endParaRPr lang="ru-RU" altLang="zh-CN" sz="2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0" y="477838"/>
            <a:ext cx="9144000" cy="1403351"/>
            <a:chOff x="0" y="272"/>
            <a:chExt cx="5760" cy="884"/>
          </a:xfrm>
        </p:grpSpPr>
        <p:sp>
          <p:nvSpPr>
            <p:cNvPr id="8" name="Rectangle 37"/>
            <p:cNvSpPr>
              <a:spLocks noChangeArrowheads="1"/>
            </p:cNvSpPr>
            <p:nvPr/>
          </p:nvSpPr>
          <p:spPr bwMode="auto">
            <a:xfrm>
              <a:off x="0" y="634"/>
              <a:ext cx="5760" cy="59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9" name="Rectangle 38"/>
            <p:cNvSpPr>
              <a:spLocks noChangeArrowheads="1"/>
            </p:cNvSpPr>
            <p:nvPr/>
          </p:nvSpPr>
          <p:spPr bwMode="auto">
            <a:xfrm>
              <a:off x="0" y="746"/>
              <a:ext cx="5760" cy="166"/>
            </a:xfrm>
            <a:prstGeom prst="rect">
              <a:avLst/>
            </a:prstGeom>
            <a:gradFill rotWithShape="0">
              <a:gsLst>
                <a:gs pos="0">
                  <a:srgbClr val="003366"/>
                </a:gs>
                <a:gs pos="100000">
                  <a:srgbClr val="0000C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sp>
          <p:nvSpPr>
            <p:cNvPr id="10" name="Rectangle 39"/>
            <p:cNvSpPr>
              <a:spLocks noChangeArrowheads="1"/>
            </p:cNvSpPr>
            <p:nvPr/>
          </p:nvSpPr>
          <p:spPr bwMode="auto">
            <a:xfrm>
              <a:off x="0" y="689"/>
              <a:ext cx="5760" cy="81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1" lang="ru-RU" altLang="ru-RU" sz="1400">
                <a:latin typeface="Arial" charset="0"/>
              </a:endParaRPr>
            </a:p>
          </p:txBody>
        </p:sp>
        <p:pic>
          <p:nvPicPr>
            <p:cNvPr id="11" name="Picture 41" descr="fsetan_emblema200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2"/>
              <a:ext cx="666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827584" y="12480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Федеральная служба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по экологическому, технологическому и атомному надзору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1" lang="ru-RU" altLang="ru-RU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Северо-Западное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5229200"/>
            <a:ext cx="8419504" cy="713016"/>
          </a:xfrm>
          <a:prstGeom prst="rect">
            <a:avLst/>
          </a:prstGeom>
          <a:noFill/>
        </p:spPr>
        <p:txBody>
          <a:bodyPr wrap="square" lIns="0" tIns="0" rIns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en-US" altLang="zh-CN" sz="1600" b="1" dirty="0">
                <a:solidFill>
                  <a:prstClr val="black"/>
                </a:solidFill>
                <a:cs typeface="Arial" charset="0"/>
              </a:rPr>
              <a:t>	</a:t>
            </a:r>
            <a:r>
              <a:rPr lang="ru-RU" b="1" dirty="0" smtClean="0"/>
              <a:t>Докладчик: </a:t>
            </a:r>
            <a:r>
              <a:rPr lang="ru-RU" dirty="0"/>
              <a:t>заместитель руководителя Северо-Западного управления </a:t>
            </a:r>
            <a:r>
              <a:rPr lang="ru-RU" dirty="0" err="1"/>
              <a:t>Ростехнадзора</a:t>
            </a:r>
            <a:r>
              <a:rPr lang="ru-RU" dirty="0"/>
              <a:t> Хренов </a:t>
            </a:r>
            <a:r>
              <a:rPr lang="ru-RU" dirty="0" smtClean="0"/>
              <a:t>В.В.</a:t>
            </a:r>
            <a:endParaRPr lang="ru-RU" altLang="zh-CN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7920880" cy="3816424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/>
              <a:t>Приказом </a:t>
            </a:r>
            <a:r>
              <a:rPr lang="ru-RU" sz="1800" dirty="0"/>
              <a:t>Управления от 14 апреля 2022 года № ПР-240-162-о </a:t>
            </a:r>
            <a:r>
              <a:rPr lang="ru-RU" sz="1800" dirty="0" smtClean="0"/>
              <a:t>утверждены </a:t>
            </a:r>
            <a:r>
              <a:rPr lang="ru-RU" sz="1800" dirty="0"/>
              <a:t>графики реализации профилактических мероприятий при осуществлении федерального государственного энергетического надзора в сфере электроэнергетики и сфере теплоснабжения на 2022 год</a:t>
            </a:r>
            <a:r>
              <a:rPr lang="ru-RU" sz="1800" dirty="0" smtClean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/>
              <a:t>          информирование </a:t>
            </a:r>
            <a:r>
              <a:rPr lang="ru-RU" sz="1800" dirty="0"/>
              <a:t>по вопросам соблюдения обязательных требований  осуществляется Управлением всеми возможными способами, в том числе - посредством размещения соответствующих сведений на своем официальном сайте, а также путем направления поднадзорным организациям информационных писем. </a:t>
            </a:r>
            <a:endParaRPr lang="ru-RU" sz="1800" dirty="0" smtClean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/>
              <a:t>          регулярно проводится обобщение </a:t>
            </a:r>
            <a:r>
              <a:rPr lang="ru-RU" sz="1800" dirty="0"/>
              <a:t>правоприменительной </a:t>
            </a:r>
            <a:r>
              <a:rPr lang="ru-RU" sz="1800" dirty="0" smtClean="0"/>
              <a:t>практики.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 smtClean="0"/>
              <a:t>          контролируемому </a:t>
            </a:r>
            <a:r>
              <a:rPr lang="ru-RU" sz="1800" dirty="0"/>
              <a:t>лицу </a:t>
            </a:r>
            <a:r>
              <a:rPr lang="ru-RU" sz="1800" dirty="0" smtClean="0"/>
              <a:t>может быть объявлено предостережение </a:t>
            </a:r>
            <a:r>
              <a:rPr lang="ru-RU" sz="1800" dirty="0"/>
              <a:t>о недопустимости нарушения обязательных </a:t>
            </a:r>
            <a:r>
              <a:rPr lang="ru-RU" sz="1800" dirty="0" smtClean="0"/>
              <a:t>требований. 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25953" y="3140968"/>
            <a:ext cx="427087" cy="1788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25954" y="4581128"/>
            <a:ext cx="427087" cy="1788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20136" y="4878652"/>
            <a:ext cx="427087" cy="1788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871"/>
            <a:ext cx="244283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873855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ходе профилактического визита контролируемое лицо информируется об обязательных требованиях, предъявляемых к его деятельности либо к принадлежащим ему объектам контроля, их соответствии критериям риска, основаниях и о рекомендуемых способах снижения категории риска, а также о видах, содержании и об интенсивности контрольных (надзорных) мероприятий, проводимых в отношении объекта контроля исходя из его отнесения к соответствующей категории риска.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618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785739"/>
            <a:ext cx="50006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2069" y="4211796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1628800"/>
            <a:ext cx="5341152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Для снижения административного давления на малый бизнес правительство Российской Федерации уже несколько лет вводит ограничения на проведение плановых проверок в отношении объектов юридических лиц, также вводятся значительные ограничения на проведение внеплановых проверок. </a:t>
            </a:r>
          </a:p>
          <a:p>
            <a:pPr marL="0" indent="0" algn="just">
              <a:buNone/>
            </a:pPr>
            <a:r>
              <a:rPr lang="ru-RU" sz="1800" dirty="0" smtClean="0"/>
              <a:t>Постановлением </a:t>
            </a:r>
            <a:r>
              <a:rPr lang="ru-RU" sz="1800" dirty="0"/>
              <a:t>Правительства РФ от 03.04.2020                 № 438 при осуществлении государственного контроля (надзора) и муниципального контроля в отношении юридических лиц и индивидуальных предпринимателей были введены ограничения на проведения плановых проверок в 2020 </a:t>
            </a:r>
            <a:r>
              <a:rPr lang="ru-RU" sz="1800" dirty="0" smtClean="0"/>
              <a:t>году.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6" y="1752196"/>
            <a:ext cx="2426099" cy="31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pcenter-tlt.ru/wp-content/uploads/2022/05/postanovlenie-pravitelstva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134" y="5374957"/>
            <a:ext cx="8083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Отменены все плановые проверки, а перечень оснований для проведения внеплановых проверок </a:t>
            </a:r>
            <a:r>
              <a:rPr lang="ru-RU" dirty="0" smtClean="0"/>
              <a:t>существенно </a:t>
            </a:r>
            <a:r>
              <a:rPr lang="ru-RU" dirty="0"/>
              <a:t>ограничен. </a:t>
            </a:r>
          </a:p>
        </p:txBody>
      </p:sp>
    </p:spTree>
    <p:extLst>
      <p:ext uri="{BB962C8B-B14F-4D97-AF65-F5344CB8AC3E}">
        <p14:creationId xmlns:p14="http://schemas.microsoft.com/office/powerpoint/2010/main" val="1725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988840"/>
            <a:ext cx="5400599" cy="37444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 конце 2020 года Правительство РФ постановило, что при формировании ежегодных планов проведения плановых проверок юридических лиц и индивидуальных предпринимателей на 2021 год </a:t>
            </a:r>
            <a:r>
              <a:rPr lang="ru-RU" sz="1800" dirty="0" smtClean="0"/>
              <a:t>необходимо </a:t>
            </a:r>
            <a:r>
              <a:rPr lang="ru-RU" sz="1800" dirty="0"/>
              <a:t>учитывать ряд ограничений.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Постановлением </a:t>
            </a:r>
            <a:r>
              <a:rPr lang="ru-RU" sz="1800" dirty="0"/>
              <a:t>Правительства РФ от 30.11.2020 </a:t>
            </a:r>
            <a:r>
              <a:rPr lang="ru-RU" sz="1800" dirty="0" smtClean="0"/>
              <a:t>    № </a:t>
            </a:r>
            <a:r>
              <a:rPr lang="ru-RU" sz="1800" dirty="0"/>
              <a:t>1969 было утверждено, что юридические лица, отнесенные к субъектам малого предпринимательства, сведения о которых включены в единый реестр субъектов малого и среднего предпринимательства, должны быть исключены из ежегодных </a:t>
            </a:r>
            <a:r>
              <a:rPr lang="ru-RU" sz="1800" dirty="0" smtClean="0"/>
              <a:t>планов при их </a:t>
            </a:r>
            <a:r>
              <a:rPr lang="ru-RU" sz="1800" dirty="0"/>
              <a:t>формировании. </a:t>
            </a:r>
            <a:endParaRPr lang="ru-RU" sz="1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https://491shkola.spb.ru/media/k2/items/cache/ac9ff722ccee9f796dea38c810f03e0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480881" cy="326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4248472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В 2022 году постановлением Правительства РФ от 10.03.2022 № 336 введено ограничение на проведение не только плановых проверок, но и внеплановых проверок по контролю исполнения ранее выданных </a:t>
            </a:r>
            <a:r>
              <a:rPr lang="ru-RU" sz="1800" dirty="0" smtClean="0"/>
              <a:t>предписаний.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00" y="1772816"/>
            <a:ext cx="318302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422108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Исключения: внеплановые проверки по контролю исполнения ранее выданных предписаний о принятии мер, направленных на устранение нарушений, влекущих непосредственную </a:t>
            </a:r>
            <a:r>
              <a:rPr lang="ru-RU" dirty="0" smtClean="0"/>
              <a:t>угрозу </a:t>
            </a:r>
            <a:r>
              <a:rPr lang="ru-RU" dirty="0"/>
              <a:t>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характера. </a:t>
            </a:r>
          </a:p>
        </p:txBody>
      </p:sp>
    </p:spTree>
    <p:extLst>
      <p:ext uri="{BB962C8B-B14F-4D97-AF65-F5344CB8AC3E}">
        <p14:creationId xmlns:p14="http://schemas.microsoft.com/office/powerpoint/2010/main" val="2134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88840"/>
            <a:ext cx="8064896" cy="3312368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1800" b="1" dirty="0" smtClean="0"/>
              <a:t>Проверка </a:t>
            </a:r>
            <a:r>
              <a:rPr lang="ru-RU" sz="1800" b="1" dirty="0"/>
              <a:t>готовности теплоснабжающих организаций, </a:t>
            </a:r>
            <a:r>
              <a:rPr lang="ru-RU" sz="1800" b="1" dirty="0" err="1"/>
              <a:t>теплосетевых</a:t>
            </a:r>
            <a:r>
              <a:rPr lang="ru-RU" sz="1800" b="1" dirty="0"/>
              <a:t> организаций и потребителей тепловой энергии к отопительному </a:t>
            </a:r>
            <a:r>
              <a:rPr lang="ru-RU" sz="1800" b="1" dirty="0" smtClean="0"/>
              <a:t>периоду: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в </a:t>
            </a:r>
            <a:r>
              <a:rPr lang="ru-RU" sz="1800" dirty="0"/>
              <a:t>2020-2021 годах </a:t>
            </a:r>
            <a:r>
              <a:rPr lang="ru-RU" sz="1800" dirty="0" smtClean="0"/>
              <a:t>осуществлялась </a:t>
            </a:r>
            <a:r>
              <a:rPr lang="ru-RU" sz="1800" dirty="0"/>
              <a:t>государственными служащими </a:t>
            </a:r>
            <a:r>
              <a:rPr lang="ru-RU" sz="1800" dirty="0" err="1"/>
              <a:t>Ростехнадзора</a:t>
            </a:r>
            <a:r>
              <a:rPr lang="ru-RU" sz="1800" dirty="0"/>
              <a:t> по поручению Правительства Российской </a:t>
            </a:r>
            <a:r>
              <a:rPr lang="ru-RU" sz="1800" dirty="0" smtClean="0"/>
              <a:t>Федерации</a:t>
            </a:r>
            <a:r>
              <a:rPr lang="ru-RU" sz="1800" dirty="0"/>
              <a:t>.</a:t>
            </a:r>
            <a:endParaRPr lang="ru-RU" sz="1800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dirty="0" smtClean="0"/>
              <a:t>            в 2022 году во </a:t>
            </a:r>
            <a:r>
              <a:rPr lang="ru-RU" sz="1800" dirty="0"/>
              <a:t>исполнение протокольного решения Правительства Российской Федерации «Об итогах прохождения предприятиями жилищно-коммунального хозяйства и субъектами электроэнергетики осенне-зимнего периода 2022-2023 годов» от 19.05.2022 № 16 должностные лица </a:t>
            </a:r>
            <a:r>
              <a:rPr lang="ru-RU" sz="1800" dirty="0" err="1"/>
              <a:t>Ростехнадзора</a:t>
            </a:r>
            <a:r>
              <a:rPr lang="ru-RU" sz="1800" dirty="0"/>
              <a:t> принимали участие в работе комиссий органов местного самоуправления по оценке готовности теплоснабжающих и </a:t>
            </a:r>
            <a:r>
              <a:rPr lang="ru-RU" sz="1800" dirty="0" err="1"/>
              <a:t>теплосетевых</a:t>
            </a:r>
            <a:r>
              <a:rPr lang="ru-RU" sz="1800" dirty="0"/>
              <a:t> организаций к работе в осенне-зимний период. </a:t>
            </a:r>
            <a:endParaRPr lang="ru-RU" sz="1800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/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/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60537" y="2780928"/>
            <a:ext cx="427087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55576" y="3501008"/>
            <a:ext cx="427087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3960440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1800" b="1" dirty="0" smtClean="0"/>
              <a:t>Проверка </a:t>
            </a:r>
            <a:r>
              <a:rPr lang="ru-RU" sz="1800" b="1" dirty="0"/>
              <a:t>готовности </a:t>
            </a:r>
            <a:r>
              <a:rPr lang="ru-RU" sz="1800" b="1" dirty="0" smtClean="0"/>
              <a:t>субъектов электроэнергетики к </a:t>
            </a:r>
            <a:r>
              <a:rPr lang="ru-RU" sz="1800" b="1" dirty="0"/>
              <a:t>отопительному </a:t>
            </a:r>
            <a:r>
              <a:rPr lang="ru-RU" sz="1800" b="1" dirty="0" smtClean="0"/>
              <a:t>периоду: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dirty="0" smtClean="0"/>
              <a:t>Объекты </a:t>
            </a:r>
            <a:r>
              <a:rPr lang="ru-RU" sz="1800" dirty="0"/>
              <a:t>электросетевого хозяйства напряжением 110 </a:t>
            </a:r>
            <a:r>
              <a:rPr lang="ru-RU" sz="1800" dirty="0" err="1"/>
              <a:t>кВ</a:t>
            </a:r>
            <a:r>
              <a:rPr lang="ru-RU" sz="1800" dirty="0"/>
              <a:t> и выше и (или) </a:t>
            </a:r>
            <a:r>
              <a:rPr lang="ru-RU" sz="1800" dirty="0" smtClean="0"/>
              <a:t>объекты </a:t>
            </a:r>
            <a:r>
              <a:rPr lang="ru-RU" sz="1800" dirty="0"/>
              <a:t>по производству электрической энергии суммарной установленной мощностью 25 МВт и </a:t>
            </a:r>
            <a:r>
              <a:rPr lang="ru-RU" sz="1800" dirty="0" smtClean="0"/>
              <a:t>более </a:t>
            </a:r>
            <a:r>
              <a:rPr lang="ru-RU" sz="1800" dirty="0" smtClean="0"/>
              <a:t>– в соответствии с </a:t>
            </a:r>
            <a:r>
              <a:rPr lang="ru-RU" sz="1800" dirty="0" smtClean="0"/>
              <a:t>постановлением </a:t>
            </a:r>
            <a:r>
              <a:rPr lang="ru-RU" sz="1800" dirty="0"/>
              <a:t>Правительства РФ от 10.05.2017 № 543 «О порядке оценки готовности субъектов электроэнергетики к работе в отопительный сезон</a:t>
            </a:r>
            <a:r>
              <a:rPr lang="ru-RU" sz="1800" dirty="0" smtClean="0"/>
              <a:t>» </a:t>
            </a:r>
            <a:r>
              <a:rPr lang="ru-RU" sz="1800" dirty="0" smtClean="0"/>
              <a:t>проверку проводит </a:t>
            </a:r>
            <a:r>
              <a:rPr lang="ru-RU" sz="1800" dirty="0"/>
              <a:t>Министерство энергетики Российской Федерации.   </a:t>
            </a:r>
            <a:endParaRPr lang="ru-RU" sz="1800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1800" dirty="0" smtClean="0"/>
              <a:t>Объекты </a:t>
            </a:r>
            <a:r>
              <a:rPr lang="ru-RU" sz="1800" dirty="0"/>
              <a:t>электросетевого хозяйства напряжением до 110 </a:t>
            </a:r>
            <a:r>
              <a:rPr lang="ru-RU" sz="1800" dirty="0" err="1"/>
              <a:t>кВ</a:t>
            </a:r>
            <a:r>
              <a:rPr lang="ru-RU" sz="1800" dirty="0"/>
              <a:t> и (или) </a:t>
            </a:r>
            <a:r>
              <a:rPr lang="ru-RU" sz="1800" dirty="0" smtClean="0"/>
              <a:t>объекты </a:t>
            </a:r>
            <a:r>
              <a:rPr lang="ru-RU" sz="1800" dirty="0"/>
              <a:t>по производству электрической энергии суммарной установленной мощностью до 25 </a:t>
            </a:r>
            <a:r>
              <a:rPr lang="ru-RU" sz="1800" dirty="0" smtClean="0"/>
              <a:t>МВт </a:t>
            </a:r>
            <a:r>
              <a:rPr lang="ru-RU" sz="1800" dirty="0" smtClean="0"/>
              <a:t>– в соответствии с </a:t>
            </a:r>
            <a:r>
              <a:rPr lang="ru-RU" sz="1800" dirty="0"/>
              <a:t>поручением  Федерального штаба по обеспечению безопасности электроснабжения от 19.09.2022 № </a:t>
            </a:r>
            <a:r>
              <a:rPr lang="ru-RU" sz="1800" dirty="0" smtClean="0"/>
              <a:t>19-09/1794 </a:t>
            </a:r>
            <a:r>
              <a:rPr lang="ru-RU" sz="1800" dirty="0" smtClean="0"/>
              <a:t>проверку проводят </a:t>
            </a:r>
            <a:r>
              <a:rPr lang="ru-RU" sz="1800" dirty="0" smtClean="0"/>
              <a:t>региональные штабы </a:t>
            </a:r>
            <a:r>
              <a:rPr lang="ru-RU" sz="1800" dirty="0"/>
              <a:t>по обеспечению безопасности электроснабжения субъектов Российской </a:t>
            </a:r>
            <a:r>
              <a:rPr lang="ru-RU" sz="1800" dirty="0" smtClean="0"/>
              <a:t>Федерации.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54319" y="1988840"/>
            <a:ext cx="5113825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В рамках масштабной реформы контрольной (надзорной) деятельности был принят Федеральный закон «О государственном контроле (надзоре) и муниципальном контроле в Российской Федерации» от 31.07.2020 № </a:t>
            </a:r>
            <a:r>
              <a:rPr lang="ru-RU" dirty="0" smtClean="0"/>
              <a:t>248-ФЗ.</a:t>
            </a:r>
          </a:p>
          <a:p>
            <a:pPr algn="just">
              <a:spcBef>
                <a:spcPts val="600"/>
              </a:spcBef>
            </a:pPr>
            <a:r>
              <a:rPr lang="ru-RU" dirty="0"/>
              <a:t>З</a:t>
            </a:r>
            <a:r>
              <a:rPr lang="ru-RU" dirty="0" smtClean="0"/>
              <a:t>акон установил </a:t>
            </a:r>
            <a:r>
              <a:rPr lang="ru-RU" dirty="0"/>
              <a:t>новый порядок организации и осуществления государственного </a:t>
            </a:r>
            <a:r>
              <a:rPr lang="ru-RU" dirty="0" smtClean="0"/>
              <a:t>контроля, сократил сроки </a:t>
            </a:r>
            <a:r>
              <a:rPr lang="ru-RU" dirty="0"/>
              <a:t>проведения проверок и </a:t>
            </a:r>
            <a:r>
              <a:rPr lang="ru-RU" dirty="0" smtClean="0"/>
              <a:t>ввел новые формы </a:t>
            </a:r>
            <a:r>
              <a:rPr lang="ru-RU" dirty="0"/>
              <a:t>контрольных (надзорных) </a:t>
            </a:r>
            <a:r>
              <a:rPr lang="ru-RU" dirty="0" smtClean="0"/>
              <a:t>мероприятий.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629878" cy="389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1952" y="1700808"/>
            <a:ext cx="4972176" cy="33123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/>
              <a:t>Федеральным законом от 31.07.2020 № 248-ФЗ «О государственном контроле (надзоре) и муниципальном контроле в Российской Федерации» </a:t>
            </a:r>
            <a:r>
              <a:rPr lang="ru-RU" sz="1800" dirty="0" smtClean="0"/>
              <a:t>предусмотрен следующий перечень профилактических </a:t>
            </a:r>
            <a:r>
              <a:rPr lang="ru-RU" sz="1800" dirty="0"/>
              <a:t>мероприятий: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 информирование; </a:t>
            </a:r>
          </a:p>
          <a:p>
            <a:pPr marL="0" indent="0">
              <a:buNone/>
            </a:pPr>
            <a:r>
              <a:rPr lang="ru-RU" sz="1800" dirty="0" smtClean="0"/>
              <a:t>- обобщение правоприменительной практики; </a:t>
            </a:r>
          </a:p>
          <a:p>
            <a:pPr marL="0" indent="0">
              <a:buNone/>
            </a:pPr>
            <a:r>
              <a:rPr lang="ru-RU" sz="1800" dirty="0" smtClean="0"/>
              <a:t>- меры стимулирования добросовестности; </a:t>
            </a:r>
          </a:p>
          <a:p>
            <a:pPr marL="0" indent="0">
              <a:buNone/>
            </a:pPr>
            <a:r>
              <a:rPr lang="ru-RU" sz="1800" dirty="0" smtClean="0"/>
              <a:t>- объявление предостережения; </a:t>
            </a:r>
          </a:p>
          <a:p>
            <a:pPr marL="0" indent="0">
              <a:buNone/>
            </a:pPr>
            <a:r>
              <a:rPr lang="ru-RU" sz="1800" dirty="0" smtClean="0"/>
              <a:t>- консультирование; 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 err="1" smtClean="0"/>
              <a:t>самообследование</a:t>
            </a:r>
            <a:r>
              <a:rPr lang="ru-RU" sz="1800" dirty="0" smtClean="0"/>
              <a:t>; </a:t>
            </a:r>
          </a:p>
          <a:p>
            <a:pPr marL="0" indent="0">
              <a:buNone/>
            </a:pPr>
            <a:r>
              <a:rPr lang="ru-RU" sz="1800" dirty="0" smtClean="0"/>
              <a:t>- профилактический визит.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773894" cy="389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едеральная служба по экологическому, технологическому и атомному надзору РОСТЕХНАДЗ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25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700808"/>
            <a:ext cx="43924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В соответствии с «Положением </a:t>
            </a:r>
            <a:r>
              <a:rPr lang="ru-RU" sz="1800" dirty="0"/>
              <a:t>о федеральном государственном энергетическом надзоре</a:t>
            </a:r>
            <a:r>
              <a:rPr lang="ru-RU" sz="1800" dirty="0" smtClean="0"/>
              <a:t>», </a:t>
            </a:r>
            <a:r>
              <a:rPr lang="ru-RU" sz="1800" dirty="0"/>
              <a:t>утвержденным постановлением Правительства РФ от 30.06.2021 № 1085 «О федеральном государственном энергетическом надзоре» при осуществлении государственного энергетического надзора может проводиться информирование, обобщение правоприменительной практики и объявление предостережений.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32D75-0C0E-4DCD-93EA-F60136CB1D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5516" y="423007"/>
            <a:ext cx="7234956" cy="341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tabLst>
                <a:tab pos="368300" algn="l"/>
                <a:tab pos="406400" algn="l"/>
              </a:tabLst>
              <a:defRPr/>
            </a:pPr>
            <a:r>
              <a:rPr lang="ru-RU" sz="1400" b="1" dirty="0"/>
              <a:t>Особенности осуществления контрольной (надзорной) деятельности в 2022 году</a:t>
            </a:r>
            <a:endParaRPr lang="ru-RU" altLang="zh-CN" sz="14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228007" cy="439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867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Лаппо Максим Васильевич</dc:creator>
  <cp:lastModifiedBy>Лаппо Максим Васильевич</cp:lastModifiedBy>
  <cp:revision>453</cp:revision>
  <cp:lastPrinted>2022-11-28T09:32:43Z</cp:lastPrinted>
  <dcterms:created xsi:type="dcterms:W3CDTF">2014-12-09T06:57:46Z</dcterms:created>
  <dcterms:modified xsi:type="dcterms:W3CDTF">2022-11-28T09:33:18Z</dcterms:modified>
</cp:coreProperties>
</file>